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A99FB507-DBC2-4271-9DD5-2E9D4243E052}">
  <a:tblStyle styleId="{A99FB507-DBC2-4271-9DD5-2E9D4243E05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10cfcb2d3e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10cfcb2d3e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10cfcb2d3e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110cfcb2d3e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110cfd0b76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110cfd0b76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110cfd0b764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110cfd0b764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110cfd0b764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110cfd0b764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110cfd0b764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110cfd0b764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110cfd0b764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110cfd0b764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110cfd0b764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110cfd0b764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110cfd0b764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110cfd0b764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110cfd0b764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110cfd0b764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110cfd0b764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110cfd0b764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110cfd0b764_0_1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110cfd0b764_0_1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110cfd0b764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110cfd0b764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110cfd0b764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110cfd0b764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110cfd0b764_0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110cfd0b764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110cfd0b764_0_1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110cfd0b764_0_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110cfd0b764_0_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110cfd0b764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110cfd0b764_0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110cfd0b764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110cfd0b764_0_1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110cfd0b764_0_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hyperlink" Target="https://bit.ly/3yuuRd2" TargetMode="Externa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9075" y="113325"/>
            <a:ext cx="4935049" cy="276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12925" y="149825"/>
            <a:ext cx="3684850" cy="2763625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/>
        </p:nvSpPr>
        <p:spPr>
          <a:xfrm>
            <a:off x="774375" y="3832125"/>
            <a:ext cx="7767900" cy="55410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/>
              <a:t>Salesforce Administrator Project Assignment-2</a:t>
            </a:r>
            <a:endParaRPr b="1" sz="24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Problem Statement</a:t>
            </a:r>
            <a:endParaRPr/>
          </a:p>
        </p:txBody>
      </p:sp>
      <p:sp>
        <p:nvSpPr>
          <p:cNvPr id="62" name="Google Shape;62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 suppose </a:t>
            </a:r>
            <a:r>
              <a:rPr lang="en"/>
              <a:t>customer is using </a:t>
            </a:r>
            <a:r>
              <a:rPr b="1" lang="en"/>
              <a:t>professional Edition</a:t>
            </a:r>
            <a:r>
              <a:rPr lang="en"/>
              <a:t> and would like to setup approval in Salesforce and due to limitation of </a:t>
            </a:r>
            <a:r>
              <a:rPr b="1" lang="en"/>
              <a:t>Salesforce PE, </a:t>
            </a:r>
            <a:r>
              <a:rPr lang="en"/>
              <a:t>salesforce partner can not use Salesforce </a:t>
            </a:r>
            <a:r>
              <a:rPr b="1" lang="en"/>
              <a:t>standard approval</a:t>
            </a:r>
            <a:r>
              <a:rPr lang="en"/>
              <a:t> so for this purpose, implementation partner will take an opportunity to make a customizable solution for company.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And provide Two-Level of approvals to company.</a:t>
            </a:r>
            <a:endParaRPr/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42150" y="4317117"/>
            <a:ext cx="1101850" cy="8263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Project Name</a:t>
            </a:r>
            <a:endParaRPr/>
          </a:p>
        </p:txBody>
      </p:sp>
      <p:sp>
        <p:nvSpPr>
          <p:cNvPr id="69" name="Google Shape;69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Two Level Approval in Salesforce Professional Edition.</a:t>
            </a:r>
            <a:endParaRPr b="1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/>
              <a:t>Project </a:t>
            </a:r>
            <a:r>
              <a:rPr b="1" lang="en"/>
              <a:t>Description</a:t>
            </a:r>
            <a:r>
              <a:rPr b="1" lang="en"/>
              <a:t>:</a:t>
            </a:r>
            <a:endParaRPr b="1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With help of custom Object, </a:t>
            </a:r>
            <a:r>
              <a:rPr lang="en"/>
              <a:t>Tabs</a:t>
            </a:r>
            <a:r>
              <a:rPr lang="en"/>
              <a:t>, flows, email template etc create a two level of Approval in Salesforce.</a:t>
            </a:r>
            <a:endParaRPr/>
          </a:p>
        </p:txBody>
      </p:sp>
      <p:pic>
        <p:nvPicPr>
          <p:cNvPr id="70" name="Google Shape;7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42150" y="4317117"/>
            <a:ext cx="1101850" cy="8263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Expense Object</a:t>
            </a:r>
            <a:endParaRPr/>
          </a:p>
        </p:txBody>
      </p:sp>
      <p:sp>
        <p:nvSpPr>
          <p:cNvPr id="76" name="Google Shape;76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6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 now let suppose you as a Salesforce Admin would like to setup a Two Level Approval for </a:t>
            </a:r>
            <a:r>
              <a:rPr b="1" lang="en"/>
              <a:t>Expense </a:t>
            </a:r>
            <a:r>
              <a:rPr lang="en"/>
              <a:t>Object. So for this you need </a:t>
            </a:r>
            <a:r>
              <a:rPr b="1" lang="en"/>
              <a:t>Expense </a:t>
            </a:r>
            <a:r>
              <a:rPr lang="en"/>
              <a:t>object first. So please follow below steps to create Expense Object in your Developer Org.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/>
              <a:t>Object Name:</a:t>
            </a:r>
            <a:r>
              <a:rPr lang="en"/>
              <a:t> Expense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/>
              <a:t>API Name:</a:t>
            </a:r>
            <a:r>
              <a:rPr lang="en"/>
              <a:t> Expense__c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/>
              <a:t>Tab Name:</a:t>
            </a:r>
            <a:r>
              <a:rPr lang="en"/>
              <a:t> Expense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/>
              <a:t>Record Name:</a:t>
            </a:r>
            <a:r>
              <a:rPr lang="en"/>
              <a:t> Expense Number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/>
              <a:t>Data Type :</a:t>
            </a:r>
            <a:r>
              <a:rPr lang="en"/>
              <a:t> Auto Number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/>
              <a:t>Display Format:</a:t>
            </a:r>
            <a:r>
              <a:rPr lang="en"/>
              <a:t> E-{00000}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Launch New Custom Tab Wizard after saving this custom object: </a:t>
            </a:r>
            <a:r>
              <a:rPr b="1" lang="en"/>
              <a:t>Checkbox true</a:t>
            </a:r>
            <a:endParaRPr b="1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/>
              <a:t>Give Tab Permission to All users profile</a:t>
            </a:r>
            <a:endParaRPr b="1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1" sz="800">
              <a:solidFill>
                <a:srgbClr val="4A4A56"/>
              </a:solidFill>
              <a:highlight>
                <a:srgbClr val="F8F8F8"/>
              </a:highlight>
            </a:endParaRPr>
          </a:p>
        </p:txBody>
      </p:sp>
      <p:pic>
        <p:nvPicPr>
          <p:cNvPr id="77" name="Google Shape;7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42150" y="4317117"/>
            <a:ext cx="1101850" cy="8263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7"/>
          <p:cNvSpPr txBox="1"/>
          <p:nvPr>
            <p:ph type="title"/>
          </p:nvPr>
        </p:nvSpPr>
        <p:spPr>
          <a:xfrm>
            <a:off x="311700" y="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Create Field on Expense(Expense__c) Object</a:t>
            </a:r>
            <a:endParaRPr/>
          </a:p>
        </p:txBody>
      </p:sp>
      <p:graphicFrame>
        <p:nvGraphicFramePr>
          <p:cNvPr id="83" name="Google Shape;83;p17"/>
          <p:cNvGraphicFramePr/>
          <p:nvPr/>
        </p:nvGraphicFramePr>
        <p:xfrm>
          <a:off x="453900" y="5727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{A99FB507-DBC2-4271-9DD5-2E9D4243E052}</a:tableStyleId>
              </a:tblPr>
              <a:tblGrid>
                <a:gridCol w="2041350"/>
                <a:gridCol w="2041350"/>
                <a:gridCol w="2041350"/>
                <a:gridCol w="2041350"/>
              </a:tblGrid>
              <a:tr h="3654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</a:rPr>
                        <a:t>Field Label Name</a:t>
                      </a:r>
                      <a:endParaRPr b="1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07376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</a:rPr>
                        <a:t>Field API Name</a:t>
                      </a:r>
                      <a:endParaRPr b="1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07376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</a:rPr>
                        <a:t>Data Type</a:t>
                      </a:r>
                      <a:endParaRPr b="1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07376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073763"/>
                    </a:solidFill>
                  </a:tcPr>
                </a:tc>
              </a:tr>
              <a:tr h="2951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Expense Description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Expense_Desc__c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Text 255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91425" marB="91425" marR="91425" marL="91425"/>
                </a:tc>
              </a:tr>
              <a:tr h="2951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Expense Amount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Expense_Amount__c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Currency 16,2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91425" marB="91425" marR="91425" marL="91425"/>
                </a:tc>
              </a:tr>
              <a:tr h="704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Expense Type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Expense_Type__c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Picklist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-28575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900"/>
                        <a:buChar char="●"/>
                      </a:pPr>
                      <a:r>
                        <a:rPr lang="en" sz="900"/>
                        <a:t>Meeting</a:t>
                      </a:r>
                      <a:endParaRPr sz="900"/>
                    </a:p>
                    <a:p>
                      <a:pPr indent="-28575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900"/>
                        <a:buChar char="●"/>
                      </a:pPr>
                      <a:r>
                        <a:rPr lang="en" sz="900"/>
                        <a:t>Travel</a:t>
                      </a:r>
                      <a:endParaRPr sz="900"/>
                    </a:p>
                    <a:p>
                      <a:pPr indent="-28575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900"/>
                        <a:buChar char="●"/>
                      </a:pPr>
                      <a:r>
                        <a:rPr lang="en" sz="900"/>
                        <a:t>Other</a:t>
                      </a:r>
                      <a:endParaRPr sz="9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91425" marB="91425" marR="91425" marL="91425"/>
                </a:tc>
              </a:tr>
              <a:tr h="2951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Expense Date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Expense_date__c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Date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-2286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91425" marB="91425" marR="91425" marL="91425"/>
                </a:tc>
              </a:tr>
              <a:tr h="13071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Approval Status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Approval_Status__c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Picklist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-2286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Draft</a:t>
                      </a:r>
                      <a:endParaRPr sz="900"/>
                    </a:p>
                    <a:p>
                      <a:pPr indent="-2286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Approved</a:t>
                      </a:r>
                      <a:endParaRPr sz="900"/>
                    </a:p>
                    <a:p>
                      <a:pPr indent="-2286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Rejected</a:t>
                      </a:r>
                      <a:endParaRPr sz="900"/>
                    </a:p>
                    <a:p>
                      <a:pPr indent="-2286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Pending</a:t>
                      </a:r>
                      <a:endParaRPr sz="900"/>
                    </a:p>
                    <a:p>
                      <a:pPr indent="-2286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Rejected by Manager</a:t>
                      </a:r>
                      <a:endParaRPr sz="900"/>
                    </a:p>
                    <a:p>
                      <a:pPr indent="-2286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Reject by Approver 2</a:t>
                      </a:r>
                      <a:endParaRPr sz="900"/>
                    </a:p>
                    <a:p>
                      <a:pPr indent="-2286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Approved by Manager</a:t>
                      </a:r>
                      <a:endParaRPr sz="900"/>
                    </a:p>
                    <a:p>
                      <a:pPr indent="-2286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Approved by Approver 2</a:t>
                      </a:r>
                      <a:endParaRPr sz="900"/>
                    </a:p>
                    <a:p>
                      <a:pPr indent="-2286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91425" marB="91425" marR="91425" marL="91425"/>
                </a:tc>
              </a:tr>
              <a:tr h="353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Submitted date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Submitted_Date__c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Date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-2286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91425" marB="91425" marR="91425" marL="91425"/>
                </a:tc>
              </a:tr>
              <a:tr h="353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Submitted By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Submitted_By__c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Lookup(User)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-2286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91425" marB="91425" marR="91425" marL="91425"/>
                </a:tc>
              </a:tr>
              <a:tr h="353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Submitter </a:t>
                      </a:r>
                      <a:r>
                        <a:rPr lang="en" sz="900"/>
                        <a:t>Comments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Submitter_Comments__c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Text 255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-2286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84" name="Google Shape;8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42150" y="4317117"/>
            <a:ext cx="1101850" cy="8263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>
            <p:ph type="title"/>
          </p:nvPr>
        </p:nvSpPr>
        <p:spPr>
          <a:xfrm>
            <a:off x="246075" y="1563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Approval Object</a:t>
            </a:r>
            <a:endParaRPr/>
          </a:p>
        </p:txBody>
      </p:sp>
      <p:sp>
        <p:nvSpPr>
          <p:cNvPr id="90" name="Google Shape;90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Create this Object to Manage the Approval Request within the System for Expense.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/>
              <a:t>Object Name:</a:t>
            </a:r>
            <a:r>
              <a:rPr lang="en"/>
              <a:t> Approval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/>
              <a:t>API Name:</a:t>
            </a:r>
            <a:r>
              <a:rPr lang="en"/>
              <a:t> Approval__c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/>
              <a:t>Record Name:</a:t>
            </a:r>
            <a:r>
              <a:rPr lang="en"/>
              <a:t> Approval Request Number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/>
              <a:t>Data Type :</a:t>
            </a:r>
            <a:r>
              <a:rPr lang="en"/>
              <a:t> Auto Number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/>
              <a:t>Display Format:</a:t>
            </a:r>
            <a:r>
              <a:rPr lang="en"/>
              <a:t> ARN-{00000}</a:t>
            </a:r>
            <a:endParaRPr b="1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1" sz="800">
              <a:solidFill>
                <a:srgbClr val="4A4A56"/>
              </a:solidFill>
              <a:highlight>
                <a:srgbClr val="F8F8F8"/>
              </a:highlight>
            </a:endParaRPr>
          </a:p>
        </p:txBody>
      </p:sp>
      <p:pic>
        <p:nvPicPr>
          <p:cNvPr id="91" name="Google Shape;9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42150" y="4317117"/>
            <a:ext cx="1101850" cy="8263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9"/>
          <p:cNvSpPr txBox="1"/>
          <p:nvPr>
            <p:ph type="title"/>
          </p:nvPr>
        </p:nvSpPr>
        <p:spPr>
          <a:xfrm>
            <a:off x="311700" y="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Create Field on Approval(Approval__c) Object</a:t>
            </a:r>
            <a:endParaRPr/>
          </a:p>
        </p:txBody>
      </p:sp>
      <p:graphicFrame>
        <p:nvGraphicFramePr>
          <p:cNvPr id="97" name="Google Shape;97;p19"/>
          <p:cNvGraphicFramePr/>
          <p:nvPr/>
        </p:nvGraphicFramePr>
        <p:xfrm>
          <a:off x="453900" y="5727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{A99FB507-DBC2-4271-9DD5-2E9D4243E052}</a:tableStyleId>
              </a:tblPr>
              <a:tblGrid>
                <a:gridCol w="2094600"/>
                <a:gridCol w="2094600"/>
                <a:gridCol w="2094600"/>
                <a:gridCol w="2094600"/>
              </a:tblGrid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</a:rPr>
                        <a:t>Field Label Name</a:t>
                      </a:r>
                      <a:endParaRPr b="1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07376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</a:rPr>
                        <a:t>Field API Name</a:t>
                      </a:r>
                      <a:endParaRPr b="1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07376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</a:rPr>
                        <a:t>Data Type</a:t>
                      </a:r>
                      <a:endParaRPr b="1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07376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073763"/>
                    </a:solidFill>
                  </a:tcPr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Assign to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Assign_to__c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Lookup(User)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Approval Status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Approval_Status__c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Picklist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Pending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Approved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Rejected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Approval Level 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Approval_Level__c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Number 2,0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Approval Comment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Approval_Comment__c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Text 255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Rejection Comment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Rejection Comment__c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Text 255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Expense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Expense__c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Master Detail(Expense__c)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Expense Owner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Expense_Owner__c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Lookup(User)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98" name="Google Shape;9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42150" y="4317117"/>
            <a:ext cx="1101850" cy="8263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0"/>
          <p:cNvSpPr txBox="1"/>
          <p:nvPr>
            <p:ph type="title"/>
          </p:nvPr>
        </p:nvSpPr>
        <p:spPr>
          <a:xfrm>
            <a:off x="311700" y="77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420"/>
              <a:t>Create Approve Lightning Quick Action Button on Approval</a:t>
            </a:r>
            <a:endParaRPr sz="2420"/>
          </a:p>
        </p:txBody>
      </p:sp>
      <p:sp>
        <p:nvSpPr>
          <p:cNvPr id="104" name="Google Shape;104;p20"/>
          <p:cNvSpPr txBox="1"/>
          <p:nvPr>
            <p:ph idx="1" type="body"/>
          </p:nvPr>
        </p:nvSpPr>
        <p:spPr>
          <a:xfrm>
            <a:off x="311700" y="6503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440"/>
              <a:buNone/>
            </a:pPr>
            <a:r>
              <a:rPr lang="en" sz="1361"/>
              <a:t>Create a Lightning Quick Action Button:</a:t>
            </a:r>
            <a:endParaRPr sz="1361"/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440"/>
              <a:buNone/>
            </a:pPr>
            <a:r>
              <a:rPr b="1" lang="en" sz="1361"/>
              <a:t>Object Manager -&gt; Approval__c-&gt; Button and links -&gt; Click on New Action</a:t>
            </a:r>
            <a:endParaRPr b="1" sz="1361"/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440"/>
              <a:buNone/>
            </a:pPr>
            <a:r>
              <a:rPr b="1" lang="en" sz="1361"/>
              <a:t>Action Type: </a:t>
            </a:r>
            <a:r>
              <a:rPr lang="en" sz="1361"/>
              <a:t>Update Record</a:t>
            </a:r>
            <a:endParaRPr sz="1361"/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440"/>
              <a:buNone/>
            </a:pPr>
            <a:r>
              <a:rPr b="1" lang="en" sz="1361"/>
              <a:t>Label Name: </a:t>
            </a:r>
            <a:r>
              <a:rPr lang="en" sz="1361"/>
              <a:t>Approve</a:t>
            </a:r>
            <a:endParaRPr sz="1361"/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440"/>
              <a:buNone/>
            </a:pPr>
            <a:r>
              <a:rPr b="1" lang="en" sz="1361"/>
              <a:t>Name:</a:t>
            </a:r>
            <a:r>
              <a:rPr lang="en" sz="1361"/>
              <a:t> Approve</a:t>
            </a:r>
            <a:endParaRPr sz="1361"/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440"/>
              <a:buNone/>
            </a:pPr>
            <a:r>
              <a:rPr lang="en" sz="1361"/>
              <a:t>And then Click Save</a:t>
            </a:r>
            <a:endParaRPr sz="1361"/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440"/>
              <a:buNone/>
            </a:pPr>
            <a:r>
              <a:rPr lang="en" sz="1361"/>
              <a:t>Add Following Field on the Layout:</a:t>
            </a:r>
            <a:endParaRPr sz="1361"/>
          </a:p>
          <a:p>
            <a:pPr indent="-315033" lvl="0" marL="45720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1361"/>
              <a:buChar char="●"/>
            </a:pPr>
            <a:r>
              <a:rPr lang="en" sz="1361"/>
              <a:t>Approval Number</a:t>
            </a:r>
            <a:endParaRPr sz="1361"/>
          </a:p>
          <a:p>
            <a:pPr indent="-315033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361"/>
              <a:buChar char="●"/>
            </a:pPr>
            <a:r>
              <a:rPr lang="en" sz="1361"/>
              <a:t>Approval Comment</a:t>
            </a:r>
            <a:endParaRPr sz="1361"/>
          </a:p>
          <a:p>
            <a:pPr indent="-315033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361"/>
              <a:buChar char="●"/>
            </a:pPr>
            <a:r>
              <a:rPr lang="en" sz="1361"/>
              <a:t>Assign to - </a:t>
            </a:r>
            <a:r>
              <a:rPr b="1" lang="en" sz="1361"/>
              <a:t>Make it Read Only</a:t>
            </a:r>
            <a:endParaRPr b="1" sz="1361"/>
          </a:p>
          <a:p>
            <a:pPr indent="0" lvl="0" marL="45720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361"/>
              <a:t>And then Click Save</a:t>
            </a:r>
            <a:endParaRPr b="1" sz="1361"/>
          </a:p>
          <a:p>
            <a:pPr indent="0" lvl="0" marL="45720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361"/>
              <a:t>Predefined Field Values:</a:t>
            </a:r>
            <a:endParaRPr b="1" sz="1361"/>
          </a:p>
          <a:p>
            <a:pPr indent="0" lvl="0" marL="45720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361"/>
              <a:t>Click New and Field Name: Approval Status , Specific value: Approved. And then hit Save.</a:t>
            </a:r>
            <a:endParaRPr b="1" sz="1361"/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440"/>
              <a:buNone/>
            </a:pPr>
            <a:r>
              <a:t/>
            </a:r>
            <a:endParaRPr sz="1020"/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SzPts val="440"/>
              <a:buNone/>
            </a:pPr>
            <a:r>
              <a:t/>
            </a:r>
            <a:endParaRPr sz="1020"/>
          </a:p>
        </p:txBody>
      </p:sp>
      <p:pic>
        <p:nvPicPr>
          <p:cNvPr id="105" name="Google Shape;10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42150" y="4317117"/>
            <a:ext cx="1101850" cy="8263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1"/>
          <p:cNvSpPr txBox="1"/>
          <p:nvPr>
            <p:ph type="title"/>
          </p:nvPr>
        </p:nvSpPr>
        <p:spPr>
          <a:xfrm>
            <a:off x="311700" y="77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420"/>
              <a:t>Create Reject Lightning Quick Action Button on Approval</a:t>
            </a:r>
            <a:endParaRPr sz="2420"/>
          </a:p>
        </p:txBody>
      </p:sp>
      <p:sp>
        <p:nvSpPr>
          <p:cNvPr id="111" name="Google Shape;111;p21"/>
          <p:cNvSpPr txBox="1"/>
          <p:nvPr>
            <p:ph idx="1" type="body"/>
          </p:nvPr>
        </p:nvSpPr>
        <p:spPr>
          <a:xfrm>
            <a:off x="311700" y="6503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440"/>
              <a:buNone/>
            </a:pPr>
            <a:r>
              <a:rPr lang="en" sz="1361"/>
              <a:t>Create a Lightning Quick Action Button:</a:t>
            </a:r>
            <a:endParaRPr sz="1361"/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440"/>
              <a:buNone/>
            </a:pPr>
            <a:r>
              <a:rPr b="1" lang="en" sz="1361"/>
              <a:t>Object Manager -&gt; Approval__c-&gt; Button and links -&gt; Click on New Action</a:t>
            </a:r>
            <a:endParaRPr b="1" sz="1361"/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440"/>
              <a:buNone/>
            </a:pPr>
            <a:r>
              <a:rPr b="1" lang="en" sz="1361"/>
              <a:t>Action Type: </a:t>
            </a:r>
            <a:r>
              <a:rPr lang="en" sz="1361"/>
              <a:t>Update Record</a:t>
            </a:r>
            <a:endParaRPr sz="1361"/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440"/>
              <a:buNone/>
            </a:pPr>
            <a:r>
              <a:rPr b="1" lang="en" sz="1361"/>
              <a:t>Label Name: </a:t>
            </a:r>
            <a:r>
              <a:rPr lang="en" sz="1361"/>
              <a:t>Reject</a:t>
            </a:r>
            <a:endParaRPr sz="1361"/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440"/>
              <a:buNone/>
            </a:pPr>
            <a:r>
              <a:rPr b="1" lang="en" sz="1361"/>
              <a:t>Name: </a:t>
            </a:r>
            <a:r>
              <a:rPr lang="en" sz="1361"/>
              <a:t>Reject</a:t>
            </a:r>
            <a:endParaRPr sz="1361"/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440"/>
              <a:buNone/>
            </a:pPr>
            <a:r>
              <a:rPr lang="en" sz="1361"/>
              <a:t>And then Click Save</a:t>
            </a:r>
            <a:endParaRPr sz="1361"/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440"/>
              <a:buNone/>
            </a:pPr>
            <a:r>
              <a:rPr lang="en" sz="1361"/>
              <a:t>Add Following Field on the Layout:</a:t>
            </a:r>
            <a:endParaRPr sz="1361"/>
          </a:p>
          <a:p>
            <a:pPr indent="-315033" lvl="0" marL="45720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1361"/>
              <a:buChar char="●"/>
            </a:pPr>
            <a:r>
              <a:rPr lang="en" sz="1361"/>
              <a:t>Approval Number</a:t>
            </a:r>
            <a:endParaRPr sz="1361"/>
          </a:p>
          <a:p>
            <a:pPr indent="-315033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361"/>
              <a:buChar char="●"/>
            </a:pPr>
            <a:r>
              <a:rPr lang="en" sz="1361"/>
              <a:t>Rejection Comment</a:t>
            </a:r>
            <a:endParaRPr sz="1361"/>
          </a:p>
          <a:p>
            <a:pPr indent="-315033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361"/>
              <a:buChar char="●"/>
            </a:pPr>
            <a:r>
              <a:rPr lang="en" sz="1361"/>
              <a:t>Assign to - </a:t>
            </a:r>
            <a:r>
              <a:rPr b="1" lang="en" sz="1361"/>
              <a:t>Make it Read Only</a:t>
            </a:r>
            <a:endParaRPr b="1" sz="1361"/>
          </a:p>
          <a:p>
            <a:pPr indent="0" lvl="0" marL="45720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361"/>
              <a:t>And then Click Save</a:t>
            </a:r>
            <a:endParaRPr b="1" sz="1361"/>
          </a:p>
          <a:p>
            <a:pPr indent="0" lvl="0" marL="45720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361"/>
              <a:t>Predefined Field Values:</a:t>
            </a:r>
            <a:endParaRPr b="1" sz="1361"/>
          </a:p>
          <a:p>
            <a:pPr indent="0" lvl="0" marL="45720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361"/>
              <a:t>Click New and Field Name: Approval Status , Specific value: Rejected. And then hit Save.</a:t>
            </a:r>
            <a:endParaRPr b="1" sz="1361"/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440"/>
              <a:buNone/>
            </a:pPr>
            <a:r>
              <a:t/>
            </a:r>
            <a:endParaRPr sz="1020"/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SzPts val="440"/>
              <a:buNone/>
            </a:pPr>
            <a:r>
              <a:t/>
            </a:r>
            <a:endParaRPr sz="1020"/>
          </a:p>
        </p:txBody>
      </p:sp>
      <p:pic>
        <p:nvPicPr>
          <p:cNvPr id="112" name="Google Shape;112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42150" y="4317117"/>
            <a:ext cx="1101850" cy="8263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Approval Page Layout</a:t>
            </a:r>
            <a:endParaRPr/>
          </a:p>
        </p:txBody>
      </p:sp>
      <p:sp>
        <p:nvSpPr>
          <p:cNvPr id="118" name="Google Shape;118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Update Approval Page Layout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Add following action Button on Approval Page Layout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Approve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Reject</a:t>
            </a:r>
            <a:endParaRPr/>
          </a:p>
        </p:txBody>
      </p:sp>
      <p:pic>
        <p:nvPicPr>
          <p:cNvPr id="119" name="Google Shape;119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42150" y="4317117"/>
            <a:ext cx="1101850" cy="8263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3"/>
          <p:cNvSpPr txBox="1"/>
          <p:nvPr>
            <p:ph type="title"/>
          </p:nvPr>
        </p:nvSpPr>
        <p:spPr>
          <a:xfrm>
            <a:off x="311700" y="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Create Field on User Object</a:t>
            </a:r>
            <a:endParaRPr/>
          </a:p>
        </p:txBody>
      </p:sp>
      <p:graphicFrame>
        <p:nvGraphicFramePr>
          <p:cNvPr id="125" name="Google Shape;125;p23"/>
          <p:cNvGraphicFramePr/>
          <p:nvPr/>
        </p:nvGraphicFramePr>
        <p:xfrm>
          <a:off x="453900" y="5727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{A99FB507-DBC2-4271-9DD5-2E9D4243E052}</a:tableStyleId>
              </a:tblPr>
              <a:tblGrid>
                <a:gridCol w="2094600"/>
                <a:gridCol w="2094600"/>
                <a:gridCol w="2094600"/>
                <a:gridCol w="2094600"/>
              </a:tblGrid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</a:rPr>
                        <a:t>Field Label Name</a:t>
                      </a:r>
                      <a:endParaRPr b="1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07376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</a:rPr>
                        <a:t>Field API Name</a:t>
                      </a:r>
                      <a:endParaRPr b="1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07376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</a:rPr>
                        <a:t>Data Type</a:t>
                      </a:r>
                      <a:endParaRPr b="1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07376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073763"/>
                    </a:solidFill>
                  </a:tcPr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Approver 2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Approver_2__c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Lookup(User)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trike="sngStrike"/>
                        <a:t>Manager</a:t>
                      </a:r>
                      <a:endParaRPr b="1" strike="sng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trike="sngStrike"/>
                        <a:t>Manager</a:t>
                      </a:r>
                      <a:endParaRPr b="1" strike="sng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trike="sngStrike">
                          <a:solidFill>
                            <a:schemeClr val="dk1"/>
                          </a:solidFill>
                        </a:rPr>
                        <a:t>Lookup(user)</a:t>
                      </a:r>
                      <a:endParaRPr b="1" strike="sngStrike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trike="sngStrike"/>
                        <a:t>Standard field no need to Create</a:t>
                      </a:r>
                      <a:endParaRPr b="1" strike="sngStrike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126" name="Google Shape;126;p23"/>
          <p:cNvSpPr txBox="1"/>
          <p:nvPr>
            <p:ph type="title"/>
          </p:nvPr>
        </p:nvSpPr>
        <p:spPr>
          <a:xfrm>
            <a:off x="311700" y="21337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Create Field on Expense Object</a:t>
            </a:r>
            <a:endParaRPr/>
          </a:p>
        </p:txBody>
      </p:sp>
      <p:graphicFrame>
        <p:nvGraphicFramePr>
          <p:cNvPr id="127" name="Google Shape;127;p23"/>
          <p:cNvGraphicFramePr/>
          <p:nvPr/>
        </p:nvGraphicFramePr>
        <p:xfrm>
          <a:off x="382800" y="2811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{A99FB507-DBC2-4271-9DD5-2E9D4243E052}</a:tableStyleId>
              </a:tblPr>
              <a:tblGrid>
                <a:gridCol w="2094600"/>
                <a:gridCol w="2094600"/>
                <a:gridCol w="2094600"/>
                <a:gridCol w="2094600"/>
              </a:tblGrid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</a:rPr>
                        <a:t>Field Label Name</a:t>
                      </a:r>
                      <a:endParaRPr b="1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07376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</a:rPr>
                        <a:t>Field API Name</a:t>
                      </a:r>
                      <a:endParaRPr b="1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07376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</a:rPr>
                        <a:t>Data Type</a:t>
                      </a:r>
                      <a:endParaRPr b="1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07376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073763"/>
                    </a:solidFill>
                  </a:tcPr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Approver 2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Approver_2__c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Lookup(User)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Manager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Manager__c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Lookup(user)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No. of Approval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Number_of_Approval__c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Rollup Summary: </a:t>
                      </a:r>
                      <a:r>
                        <a:rPr lang="en">
                          <a:solidFill>
                            <a:schemeClr val="dk1"/>
                          </a:solidFill>
                        </a:rPr>
                        <a:t>Count</a:t>
                      </a:r>
                      <a:r>
                        <a:rPr lang="en">
                          <a:solidFill>
                            <a:schemeClr val="dk1"/>
                          </a:solidFill>
                        </a:rPr>
                        <a:t> of Approval__c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128" name="Google Shape;128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42150" y="4317117"/>
            <a:ext cx="1101850" cy="8263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4"/>
          <p:cNvSpPr txBox="1"/>
          <p:nvPr>
            <p:ph type="title"/>
          </p:nvPr>
        </p:nvSpPr>
        <p:spPr>
          <a:xfrm>
            <a:off x="311700" y="77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891"/>
              <a:buNone/>
            </a:pPr>
            <a:r>
              <a:rPr lang="en" sz="2078"/>
              <a:t>Create Submit for Approval Lightning Quick Action Button on Expense</a:t>
            </a:r>
            <a:endParaRPr sz="2078"/>
          </a:p>
        </p:txBody>
      </p:sp>
      <p:sp>
        <p:nvSpPr>
          <p:cNvPr id="134" name="Google Shape;134;p24"/>
          <p:cNvSpPr txBox="1"/>
          <p:nvPr>
            <p:ph idx="1" type="body"/>
          </p:nvPr>
        </p:nvSpPr>
        <p:spPr>
          <a:xfrm>
            <a:off x="311700" y="6503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440"/>
              <a:buNone/>
            </a:pPr>
            <a:r>
              <a:rPr lang="en" sz="1361"/>
              <a:t>Create a Lightning Quick Action Button:</a:t>
            </a:r>
            <a:endParaRPr sz="1361"/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440"/>
              <a:buNone/>
            </a:pPr>
            <a:r>
              <a:rPr b="1" lang="en" sz="1361"/>
              <a:t>Object Manager -&gt; Approval__c-&gt; Button and links -&gt; Click on New Action</a:t>
            </a:r>
            <a:endParaRPr b="1" sz="1361"/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440"/>
              <a:buNone/>
            </a:pPr>
            <a:r>
              <a:rPr b="1" lang="en" sz="1361"/>
              <a:t>Action Type:</a:t>
            </a:r>
            <a:r>
              <a:rPr lang="en" sz="1361"/>
              <a:t> Update Record</a:t>
            </a:r>
            <a:endParaRPr sz="1361"/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440"/>
              <a:buNone/>
            </a:pPr>
            <a:r>
              <a:rPr b="1" lang="en" sz="1361"/>
              <a:t>Label Name: </a:t>
            </a:r>
            <a:r>
              <a:rPr lang="en" sz="1361"/>
              <a:t>Submit for Approval</a:t>
            </a:r>
            <a:endParaRPr sz="1361"/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440"/>
              <a:buNone/>
            </a:pPr>
            <a:r>
              <a:rPr b="1" lang="en" sz="1361"/>
              <a:t>Name:</a:t>
            </a:r>
            <a:r>
              <a:rPr lang="en" sz="1361"/>
              <a:t> Submit for Approval</a:t>
            </a:r>
            <a:endParaRPr sz="1361"/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440"/>
              <a:buNone/>
            </a:pPr>
            <a:r>
              <a:rPr lang="en" sz="1361"/>
              <a:t>And then Click Save</a:t>
            </a:r>
            <a:endParaRPr sz="1361"/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440"/>
              <a:buNone/>
            </a:pPr>
            <a:r>
              <a:rPr lang="en" sz="1361"/>
              <a:t>Add Following Field on the Layout:</a:t>
            </a:r>
            <a:endParaRPr sz="1361"/>
          </a:p>
          <a:p>
            <a:pPr indent="-315033" lvl="0" marL="45720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1361"/>
              <a:buChar char="●"/>
            </a:pPr>
            <a:r>
              <a:rPr lang="en" sz="1361"/>
              <a:t>Submitter Comment</a:t>
            </a:r>
            <a:endParaRPr sz="1361"/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361"/>
              <a:t>And then Click Save</a:t>
            </a:r>
            <a:endParaRPr b="1" sz="1361"/>
          </a:p>
          <a:p>
            <a:pPr indent="0" lvl="0" marL="45720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361"/>
              <a:t>From Predefined Field Values:</a:t>
            </a:r>
            <a:endParaRPr b="1" sz="1361"/>
          </a:p>
          <a:p>
            <a:pPr indent="0" lvl="0" marL="45720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361"/>
              <a:t>Click New and Field Name: Submitted Date , Formula value: Today(). And then hit Save.</a:t>
            </a:r>
            <a:endParaRPr b="1" sz="1361"/>
          </a:p>
          <a:p>
            <a:pPr indent="0" lvl="0" marL="45720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361"/>
              <a:t>Click New and Field Name: Submitted By , Formula value: $User.Id. And then hit Save.</a:t>
            </a:r>
            <a:endParaRPr b="1" sz="1361"/>
          </a:p>
          <a:p>
            <a:pPr indent="0" lvl="0" marL="45720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361"/>
              <a:t>Click New and Field Name: Approval Status , Specific value: Pending. And then hit Save.</a:t>
            </a:r>
            <a:endParaRPr b="1" sz="1361"/>
          </a:p>
          <a:p>
            <a:pPr indent="0" lvl="0" marL="45720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361"/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440"/>
              <a:buNone/>
            </a:pPr>
            <a:r>
              <a:t/>
            </a:r>
            <a:endParaRPr sz="1020"/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SzPts val="440"/>
              <a:buNone/>
            </a:pPr>
            <a:r>
              <a:t/>
            </a:r>
            <a:endParaRPr sz="1020"/>
          </a:p>
        </p:txBody>
      </p:sp>
      <p:pic>
        <p:nvPicPr>
          <p:cNvPr id="135" name="Google Shape;135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650" y="4427000"/>
            <a:ext cx="955350" cy="71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5"/>
          <p:cNvSpPr txBox="1"/>
          <p:nvPr>
            <p:ph type="title"/>
          </p:nvPr>
        </p:nvSpPr>
        <p:spPr>
          <a:xfrm>
            <a:off x="311700" y="77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891"/>
              <a:buNone/>
            </a:pPr>
            <a:r>
              <a:rPr lang="en" sz="2078"/>
              <a:t>Add Submit for Approval action Button on Expense Layout</a:t>
            </a:r>
            <a:endParaRPr sz="2078"/>
          </a:p>
        </p:txBody>
      </p:sp>
      <p:sp>
        <p:nvSpPr>
          <p:cNvPr id="141" name="Google Shape;141;p25"/>
          <p:cNvSpPr txBox="1"/>
          <p:nvPr>
            <p:ph idx="1" type="body"/>
          </p:nvPr>
        </p:nvSpPr>
        <p:spPr>
          <a:xfrm>
            <a:off x="311700" y="6503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0553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78"/>
              <a:buChar char="●"/>
            </a:pPr>
            <a:r>
              <a:rPr lang="en" sz="2078">
                <a:solidFill>
                  <a:schemeClr val="dk1"/>
                </a:solidFill>
              </a:rPr>
              <a:t>Add </a:t>
            </a:r>
            <a:r>
              <a:rPr b="1" lang="en" sz="2078">
                <a:solidFill>
                  <a:schemeClr val="dk1"/>
                </a:solidFill>
              </a:rPr>
              <a:t>Submit for Approval</a:t>
            </a:r>
            <a:r>
              <a:rPr lang="en" sz="2078">
                <a:solidFill>
                  <a:schemeClr val="dk1"/>
                </a:solidFill>
              </a:rPr>
              <a:t> action Button on Expense Layout</a:t>
            </a:r>
            <a:endParaRPr sz="2078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61"/>
          </a:p>
          <a:p>
            <a:pPr indent="0" lvl="0" marL="45720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1361"/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440"/>
              <a:buNone/>
            </a:pPr>
            <a:r>
              <a:t/>
            </a:r>
            <a:endParaRPr sz="1020"/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SzPts val="440"/>
              <a:buNone/>
            </a:pPr>
            <a:r>
              <a:t/>
            </a:r>
            <a:endParaRPr sz="1020"/>
          </a:p>
        </p:txBody>
      </p:sp>
      <p:pic>
        <p:nvPicPr>
          <p:cNvPr id="142" name="Google Shape;142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650" y="4427000"/>
            <a:ext cx="955350" cy="71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6"/>
          <p:cNvSpPr txBox="1"/>
          <p:nvPr>
            <p:ph type="title"/>
          </p:nvPr>
        </p:nvSpPr>
        <p:spPr>
          <a:xfrm>
            <a:off x="311700" y="907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Create a Flow on Expense Object</a:t>
            </a:r>
            <a:endParaRPr/>
          </a:p>
        </p:txBody>
      </p:sp>
      <p:sp>
        <p:nvSpPr>
          <p:cNvPr id="148" name="Google Shape;148;p26"/>
          <p:cNvSpPr txBox="1"/>
          <p:nvPr>
            <p:ph idx="1" type="body"/>
          </p:nvPr>
        </p:nvSpPr>
        <p:spPr>
          <a:xfrm>
            <a:off x="311700" y="745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Check if </a:t>
            </a:r>
            <a:r>
              <a:rPr b="1" lang="en"/>
              <a:t>Expense Record is Created</a:t>
            </a:r>
            <a:r>
              <a:rPr lang="en"/>
              <a:t> Update Expense Record with following Field Values: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/>
              <a:t>Condition: </a:t>
            </a:r>
            <a:r>
              <a:rPr lang="en"/>
              <a:t>if Manager__c and Approver_2__c is Blank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/>
              <a:t>Action:</a:t>
            </a:r>
            <a:r>
              <a:rPr lang="en"/>
              <a:t> Update Expense Record.</a:t>
            </a:r>
            <a:endParaRPr/>
          </a:p>
        </p:txBody>
      </p:sp>
      <p:graphicFrame>
        <p:nvGraphicFramePr>
          <p:cNvPr id="149" name="Google Shape;149;p26"/>
          <p:cNvGraphicFramePr/>
          <p:nvPr/>
        </p:nvGraphicFramePr>
        <p:xfrm>
          <a:off x="452125" y="2571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{A99FB507-DBC2-4271-9DD5-2E9D4243E052}</a:tableStyleId>
              </a:tblPr>
              <a:tblGrid>
                <a:gridCol w="3619500"/>
                <a:gridCol w="36195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</a:rPr>
                        <a:t>Expense__c</a:t>
                      </a:r>
                      <a:endParaRPr b="1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07376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</a:rPr>
                        <a:t>Owner(User)</a:t>
                      </a:r>
                      <a:endParaRPr b="1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07376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Manager__C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Expense Owner’s Manager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Approver_2__c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Expense Owner’s Approver_2__c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150" name="Google Shape;150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42150" y="4317117"/>
            <a:ext cx="1101850" cy="8263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7"/>
          <p:cNvSpPr txBox="1"/>
          <p:nvPr>
            <p:ph type="title"/>
          </p:nvPr>
        </p:nvSpPr>
        <p:spPr>
          <a:xfrm>
            <a:off x="311700" y="907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Create a Flow on Expense Object</a:t>
            </a:r>
            <a:endParaRPr/>
          </a:p>
        </p:txBody>
      </p:sp>
      <p:sp>
        <p:nvSpPr>
          <p:cNvPr id="156" name="Google Shape;156;p27"/>
          <p:cNvSpPr txBox="1"/>
          <p:nvPr>
            <p:ph idx="1" type="body"/>
          </p:nvPr>
        </p:nvSpPr>
        <p:spPr>
          <a:xfrm>
            <a:off x="311700" y="66345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Check if </a:t>
            </a:r>
            <a:r>
              <a:rPr b="1" lang="en"/>
              <a:t>Expense Record is </a:t>
            </a:r>
            <a:r>
              <a:rPr b="1" lang="en"/>
              <a:t>Updated</a:t>
            </a:r>
            <a:r>
              <a:rPr lang="en"/>
              <a:t> and then Create Approval Records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/>
              <a:t>Condition: </a:t>
            </a:r>
            <a:r>
              <a:rPr lang="en"/>
              <a:t>if </a:t>
            </a:r>
            <a:r>
              <a:rPr b="1" lang="en"/>
              <a:t>Submitted_Date__c </a:t>
            </a:r>
            <a:r>
              <a:rPr lang="en"/>
              <a:t>is not Blank and ISChanged and Approval Status is Pending. </a:t>
            </a:r>
            <a:r>
              <a:rPr b="1" lang="en"/>
              <a:t>Action 1: Create Approval Record for Manager</a:t>
            </a:r>
            <a:endParaRPr b="1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157" name="Google Shape;157;p27"/>
          <p:cNvGraphicFramePr/>
          <p:nvPr/>
        </p:nvGraphicFramePr>
        <p:xfrm>
          <a:off x="693025" y="20724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{A99FB507-DBC2-4271-9DD5-2E9D4243E052}</a:tableStyleId>
              </a:tblPr>
              <a:tblGrid>
                <a:gridCol w="2413000"/>
                <a:gridCol w="2413000"/>
                <a:gridCol w="2413000"/>
              </a:tblGrid>
              <a:tr h="4975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</a:rPr>
                        <a:t>Approval__c</a:t>
                      </a:r>
                      <a:endParaRPr b="1" sz="1100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7376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</a:rPr>
                        <a:t>Expense__c</a:t>
                      </a:r>
                      <a:endParaRPr b="1" sz="1100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7376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073763"/>
                    </a:solidFill>
                  </a:tcPr>
                </a:tc>
              </a:tr>
              <a:tr h="4975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Approval__c.Assign_To__c</a:t>
                      </a:r>
                      <a:endParaRPr sz="1100"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Expense__c.Manager__c</a:t>
                      </a:r>
                      <a:endParaRPr sz="1100"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91425" marB="91425" marR="91425" marL="91425"/>
                </a:tc>
              </a:tr>
              <a:tr h="4975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</a:rPr>
                        <a:t>Approval__c.Approval_Status__c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“Pending”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91425" marB="91425" marR="91425" marL="91425"/>
                </a:tc>
              </a:tr>
              <a:tr h="4975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Approval__c.Expense__c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Expense__c.id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91425" marB="91425" marR="91425" marL="91425"/>
                </a:tc>
              </a:tr>
              <a:tr h="4975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Approval__c.Approval_Level__c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1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91425" marB="91425" marR="91425" marL="91425"/>
                </a:tc>
              </a:tr>
              <a:tr h="222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Approval__c.Expense_Owner__c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Expense__c.OwnerId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158" name="Google Shape;158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42150" y="4317117"/>
            <a:ext cx="1101850" cy="8263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8"/>
          <p:cNvSpPr txBox="1"/>
          <p:nvPr>
            <p:ph type="title"/>
          </p:nvPr>
        </p:nvSpPr>
        <p:spPr>
          <a:xfrm>
            <a:off x="311700" y="907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Create a Flow on Expense Object..continue..</a:t>
            </a:r>
            <a:endParaRPr/>
          </a:p>
        </p:txBody>
      </p:sp>
      <p:sp>
        <p:nvSpPr>
          <p:cNvPr id="164" name="Google Shape;164;p28"/>
          <p:cNvSpPr txBox="1"/>
          <p:nvPr>
            <p:ph idx="1" type="body"/>
          </p:nvPr>
        </p:nvSpPr>
        <p:spPr>
          <a:xfrm>
            <a:off x="311700" y="5625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Action 2: Create Approval Record for Manager: Mapping</a:t>
            </a:r>
            <a:endParaRPr b="1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165" name="Google Shape;165;p28"/>
          <p:cNvGraphicFramePr/>
          <p:nvPr/>
        </p:nvGraphicFramePr>
        <p:xfrm>
          <a:off x="464075" y="11808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{A99FB507-DBC2-4271-9DD5-2E9D4243E052}</a:tableStyleId>
              </a:tblPr>
              <a:tblGrid>
                <a:gridCol w="2413000"/>
                <a:gridCol w="2916675"/>
                <a:gridCol w="1909325"/>
              </a:tblGrid>
              <a:tr h="5511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</a:rPr>
                        <a:t>Approval__c</a:t>
                      </a:r>
                      <a:endParaRPr b="1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07376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</a:rPr>
                        <a:t>Expense__c</a:t>
                      </a:r>
                      <a:endParaRPr b="1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07376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073763"/>
                    </a:solidFill>
                  </a:tcPr>
                </a:tc>
              </a:tr>
              <a:tr h="5511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Approval__c.Assign_To__c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Expense__c.Approver_2__c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5511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Approval__c.Approval_Status__c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“Pending”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5511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Approval__c.Expense__c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Expense__c.id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5511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Approval__c.Approval_Level__c</a:t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5511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Approval__c.Expense_Owner__c</a:t>
                      </a:r>
                      <a:endParaRPr sz="11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Expense__c.OwnerId</a:t>
                      </a:r>
                      <a:endParaRPr sz="11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</a:tr>
            </a:tbl>
          </a:graphicData>
        </a:graphic>
      </p:graphicFrame>
      <p:pic>
        <p:nvPicPr>
          <p:cNvPr id="166" name="Google Shape;166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42150" y="4317117"/>
            <a:ext cx="1101850" cy="8263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9"/>
          <p:cNvSpPr txBox="1"/>
          <p:nvPr>
            <p:ph type="title"/>
          </p:nvPr>
        </p:nvSpPr>
        <p:spPr>
          <a:xfrm>
            <a:off x="311700" y="907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Create a Flow on Approval(Approval__c)</a:t>
            </a:r>
            <a:endParaRPr/>
          </a:p>
        </p:txBody>
      </p:sp>
      <p:sp>
        <p:nvSpPr>
          <p:cNvPr id="172" name="Google Shape;172;p29"/>
          <p:cNvSpPr txBox="1"/>
          <p:nvPr/>
        </p:nvSpPr>
        <p:spPr>
          <a:xfrm>
            <a:off x="534525" y="733450"/>
            <a:ext cx="6761400" cy="3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Create a Flow on Approval__c incase Approval is Created with Pending approval Status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Condition :</a:t>
            </a:r>
            <a:r>
              <a:rPr lang="en"/>
              <a:t> Check Approval_Status__c Pending and Expense is not Blank and Assign_to__c is not Blank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Action: Send Email to Assign_to__c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Note: Create a Email Template on Approval__c Template for Approval Request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3" name="Google Shape;173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42150" y="4317117"/>
            <a:ext cx="1101850" cy="8263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0"/>
          <p:cNvSpPr txBox="1"/>
          <p:nvPr>
            <p:ph type="title"/>
          </p:nvPr>
        </p:nvSpPr>
        <p:spPr>
          <a:xfrm>
            <a:off x="311700" y="907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Create a Flow on Approval(Approval__c)</a:t>
            </a:r>
            <a:endParaRPr/>
          </a:p>
        </p:txBody>
      </p:sp>
      <p:sp>
        <p:nvSpPr>
          <p:cNvPr id="179" name="Google Shape;179;p30"/>
          <p:cNvSpPr txBox="1"/>
          <p:nvPr/>
        </p:nvSpPr>
        <p:spPr>
          <a:xfrm>
            <a:off x="534525" y="733450"/>
            <a:ext cx="6761400" cy="449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Create a Flow on Approval__c incase Approval is updated with Approved 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Condition :</a:t>
            </a:r>
            <a:r>
              <a:rPr lang="en"/>
              <a:t> Check Approval_Status__c Approved and Expense is not Blank and Approval_Level__c=1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b="1" lang="en"/>
              <a:t>Action:</a:t>
            </a:r>
            <a:r>
              <a:rPr lang="en"/>
              <a:t> update Expense__c: Approval_Status__c= “Approved  by Manager”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b="1" lang="en"/>
              <a:t>Action:</a:t>
            </a:r>
            <a:r>
              <a:rPr lang="en"/>
              <a:t> Send Email to Expense Owner with </a:t>
            </a:r>
            <a:r>
              <a:rPr b="1" lang="en"/>
              <a:t>Email Template: Expense Approved.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</a:rPr>
              <a:t>Condition : </a:t>
            </a:r>
            <a:r>
              <a:rPr lang="en">
                <a:solidFill>
                  <a:schemeClr val="dk1"/>
                </a:solidFill>
              </a:rPr>
              <a:t>Check Approval_Status__c Approved and Expense is not Blank and Approval_Level__c=2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b="1" lang="en">
                <a:solidFill>
                  <a:schemeClr val="dk1"/>
                </a:solidFill>
              </a:rPr>
              <a:t>Action:</a:t>
            </a:r>
            <a:r>
              <a:rPr lang="en">
                <a:solidFill>
                  <a:schemeClr val="dk1"/>
                </a:solidFill>
              </a:rPr>
              <a:t> update Expense__c: Approval_Status__c= “Approved by Approver 2”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b="1" lang="en">
                <a:solidFill>
                  <a:schemeClr val="dk1"/>
                </a:solidFill>
              </a:rPr>
              <a:t>Action: </a:t>
            </a:r>
            <a:r>
              <a:rPr lang="en">
                <a:solidFill>
                  <a:schemeClr val="dk1"/>
                </a:solidFill>
              </a:rPr>
              <a:t>Send Email to Expense Owner with </a:t>
            </a:r>
            <a:r>
              <a:rPr b="1" lang="en">
                <a:solidFill>
                  <a:schemeClr val="dk1"/>
                </a:solidFill>
              </a:rPr>
              <a:t>Email Template: Expense Approved.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0" name="Google Shape;180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42150" y="4317117"/>
            <a:ext cx="1101850" cy="8263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1"/>
          <p:cNvSpPr txBox="1"/>
          <p:nvPr>
            <p:ph type="title"/>
          </p:nvPr>
        </p:nvSpPr>
        <p:spPr>
          <a:xfrm>
            <a:off x="311700" y="907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Create a Flow on Approval(Approval__c)</a:t>
            </a:r>
            <a:endParaRPr/>
          </a:p>
        </p:txBody>
      </p:sp>
      <p:sp>
        <p:nvSpPr>
          <p:cNvPr id="186" name="Google Shape;186;p31"/>
          <p:cNvSpPr txBox="1"/>
          <p:nvPr/>
        </p:nvSpPr>
        <p:spPr>
          <a:xfrm>
            <a:off x="534525" y="733450"/>
            <a:ext cx="6761400" cy="449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Create a Flow on Approval__c incase Approval is updated with Rejected.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Condition : </a:t>
            </a:r>
            <a:r>
              <a:rPr lang="en"/>
              <a:t>Check Approval_Status__c Rejected and Expense is not Blank and Approval_Level__c=1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b="1" lang="en"/>
              <a:t>Action: </a:t>
            </a:r>
            <a:r>
              <a:rPr lang="en"/>
              <a:t>update Expense__c: Approval_Status__c= “Rejected by Manager”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b="1" lang="en">
                <a:solidFill>
                  <a:schemeClr val="dk1"/>
                </a:solidFill>
              </a:rPr>
              <a:t>Action: </a:t>
            </a:r>
            <a:r>
              <a:rPr lang="en">
                <a:solidFill>
                  <a:schemeClr val="dk1"/>
                </a:solidFill>
              </a:rPr>
              <a:t>Send Email to Expense Owner with </a:t>
            </a:r>
            <a:r>
              <a:rPr b="1" lang="en">
                <a:solidFill>
                  <a:schemeClr val="dk1"/>
                </a:solidFill>
              </a:rPr>
              <a:t>Email Template: Expense Rejected.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</a:rPr>
              <a:t>Condition : </a:t>
            </a:r>
            <a:r>
              <a:rPr lang="en">
                <a:solidFill>
                  <a:schemeClr val="dk1"/>
                </a:solidFill>
              </a:rPr>
              <a:t>Check Approval_Status__c Rejected and Expense is not Blank and Approval_Level__c=2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b="1" lang="en">
                <a:solidFill>
                  <a:schemeClr val="dk1"/>
                </a:solidFill>
              </a:rPr>
              <a:t>Action: </a:t>
            </a:r>
            <a:r>
              <a:rPr lang="en">
                <a:solidFill>
                  <a:schemeClr val="dk1"/>
                </a:solidFill>
              </a:rPr>
              <a:t>update Expense__c: Approval_Status__c= “Rejected by Approver 2”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b="1" lang="en">
                <a:solidFill>
                  <a:schemeClr val="dk1"/>
                </a:solidFill>
              </a:rPr>
              <a:t>Action:</a:t>
            </a:r>
            <a:r>
              <a:rPr lang="en">
                <a:solidFill>
                  <a:schemeClr val="dk1"/>
                </a:solidFill>
              </a:rPr>
              <a:t> Send Email to Expense Owner with </a:t>
            </a:r>
            <a:r>
              <a:rPr b="1" lang="en">
                <a:solidFill>
                  <a:schemeClr val="dk1"/>
                </a:solidFill>
              </a:rPr>
              <a:t>Email Template: Expense Rejected.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7" name="Google Shape;187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42150" y="4317117"/>
            <a:ext cx="1101850" cy="8263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2"/>
          <p:cNvSpPr txBox="1"/>
          <p:nvPr>
            <p:ph type="title"/>
          </p:nvPr>
        </p:nvSpPr>
        <p:spPr>
          <a:xfrm>
            <a:off x="2533350" y="182600"/>
            <a:ext cx="3581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Project Reference</a:t>
            </a:r>
            <a:endParaRPr/>
          </a:p>
        </p:txBody>
      </p:sp>
      <p:sp>
        <p:nvSpPr>
          <p:cNvPr id="193" name="Google Shape;193;p3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Please follow me on my youtube channel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https://bit.ly/3yuuRd2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94" name="Google Shape;194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59150" y="2379875"/>
            <a:ext cx="3684850" cy="2763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